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2" r:id="rId6"/>
    <p:sldId id="261" r:id="rId7"/>
    <p:sldId id="263" r:id="rId8"/>
    <p:sldId id="264" r:id="rId9"/>
    <p:sldId id="266" r:id="rId10"/>
    <p:sldId id="268" r:id="rId11"/>
    <p:sldId id="269" r:id="rId12"/>
    <p:sldId id="267" r:id="rId13"/>
    <p:sldId id="270" r:id="rId14"/>
    <p:sldId id="272" r:id="rId15"/>
    <p:sldId id="273" r:id="rId16"/>
    <p:sldId id="274" r:id="rId17"/>
    <p:sldId id="275" r:id="rId18"/>
    <p:sldId id="258" r:id="rId19"/>
    <p:sldId id="277" r:id="rId20"/>
    <p:sldId id="278" r:id="rId21"/>
    <p:sldId id="279" r:id="rId22"/>
    <p:sldId id="276" r:id="rId23"/>
    <p:sldId id="280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31" autoAdjust="0"/>
    <p:restoredTop sz="94648" autoAdjust="0"/>
  </p:normalViewPr>
  <p:slideViewPr>
    <p:cSldViewPr snapToGrid="0">
      <p:cViewPr>
        <p:scale>
          <a:sx n="110" d="100"/>
          <a:sy n="110" d="100"/>
        </p:scale>
        <p:origin x="176" y="1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noProof="0" dirty="0" err="1"/>
            <a:t>Python</a:t>
          </a:r>
          <a:endParaRPr lang="it-IT" noProof="0" dirty="0"/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noProof="0" dirty="0" err="1"/>
            <a:t>TensorFlow</a:t>
          </a:r>
          <a:endParaRPr lang="it-IT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noProof="0" dirty="0"/>
            <a:t>NVIDIA CUDA + </a:t>
          </a:r>
          <a:r>
            <a:rPr lang="it-IT" noProof="0" dirty="0" err="1"/>
            <a:t>cuDNN</a:t>
          </a:r>
          <a:endParaRPr lang="it-IT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67456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0766" custLinFactNeighborY="-69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46812" custLinFactNeighborY="-30842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20921" custLinFactNeighborY="-696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279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9167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/>
            <a:t>Python</a:t>
          </a:r>
          <a:endParaRPr lang="it-IT" sz="2400" kern="1200" noProof="0" dirty="0"/>
        </a:p>
      </dsp:txBody>
      <dsp:txXfrm>
        <a:off x="191679" y="2210557"/>
        <a:ext cx="2653699" cy="720000"/>
      </dsp:txXfrm>
    </dsp:sp>
    <dsp:sp modelId="{CE9DF0E8-B0DE-4E1E-9FF4-6006AD8428DB}">
      <dsp:nvSpPr>
        <dsp:cNvPr id="0" name=""/>
        <dsp:cNvSpPr/>
      </dsp:nvSpPr>
      <dsp:spPr>
        <a:xfrm>
          <a:off x="4509642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126212" y="2260705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/>
            <a:t>TensorFlow</a:t>
          </a:r>
          <a:endParaRPr lang="it-IT" sz="2400" kern="1200" noProof="0" dirty="0"/>
        </a:p>
      </dsp:txBody>
      <dsp:txXfrm>
        <a:off x="4126212" y="2260705"/>
        <a:ext cx="2653699" cy="720000"/>
      </dsp:txXfrm>
    </dsp:sp>
    <dsp:sp modelId="{6DB1FE51-13D0-4A38-AD6E-48D4371A1AF3}">
      <dsp:nvSpPr>
        <dsp:cNvPr id="0" name=""/>
        <dsp:cNvSpPr/>
      </dsp:nvSpPr>
      <dsp:spPr>
        <a:xfrm>
          <a:off x="8189020" y="16201"/>
          <a:ext cx="1882302" cy="18823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9948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NVIDIA CUDA + </a:t>
          </a:r>
          <a:r>
            <a:rPr lang="it-IT" sz="2400" kern="1200" noProof="0" dirty="0" err="1"/>
            <a:t>cuDNN</a:t>
          </a:r>
          <a:endParaRPr lang="it-IT" sz="2400" kern="1200" noProof="0" dirty="0"/>
        </a:p>
      </dsp:txBody>
      <dsp:txXfrm>
        <a:off x="7799489" y="2210557"/>
        <a:ext cx="26536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26/04/21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8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3386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77826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1846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375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075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38223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137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32020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971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003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4740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663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229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87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 err="1">
                <a:solidFill>
                  <a:schemeClr val="bg1"/>
                </a:solidFill>
              </a:rPr>
              <a:t>F</a:t>
            </a:r>
            <a:r>
              <a:rPr lang="it-IT" cap="none" dirty="0" err="1">
                <a:solidFill>
                  <a:schemeClr val="bg1"/>
                </a:solidFill>
              </a:rPr>
              <a:t>ast</a:t>
            </a:r>
            <a:r>
              <a:rPr lang="it-IT" dirty="0" err="1">
                <a:solidFill>
                  <a:schemeClr val="bg1"/>
                </a:solidFill>
              </a:rPr>
              <a:t>GAN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Faster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Stabilized</a:t>
            </a:r>
            <a:r>
              <a:rPr lang="it-IT" dirty="0">
                <a:solidFill>
                  <a:schemeClr val="bg1"/>
                </a:solidFill>
              </a:rPr>
              <a:t> GAN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Mauro Ficorella 1941639  |   Martina Turbessi 1944497  |   Valentina Sisti  1952657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/>
              <a:t>The model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built</a:t>
            </a:r>
            <a:r>
              <a:rPr lang="it-IT" dirty="0"/>
              <a:t> </a:t>
            </a:r>
            <a:r>
              <a:rPr lang="it-IT" dirty="0" err="1"/>
              <a:t>starting</a:t>
            </a:r>
            <a:r>
              <a:rPr lang="it-IT" dirty="0"/>
              <a:t> from a baseline model </a:t>
            </a:r>
            <a:r>
              <a:rPr lang="it-IT" dirty="0" err="1"/>
              <a:t>that</a:t>
            </a:r>
            <a:r>
              <a:rPr lang="en-GB" dirty="0"/>
              <a:t> is made of the following methods: </a:t>
            </a:r>
          </a:p>
          <a:p>
            <a:pPr algn="just"/>
            <a:r>
              <a:rPr lang="en-GB" dirty="0"/>
              <a:t>Batch-normalization; </a:t>
            </a:r>
          </a:p>
          <a:p>
            <a:pPr algn="just"/>
            <a:r>
              <a:rPr lang="en-GB" dirty="0"/>
              <a:t>Differentiable-augmentation;</a:t>
            </a:r>
          </a:p>
          <a:p>
            <a:pPr algn="just"/>
            <a:r>
              <a:rPr lang="en-GB" dirty="0"/>
              <a:t>ADAM optimization on G; </a:t>
            </a:r>
          </a:p>
          <a:p>
            <a:pPr algn="just"/>
            <a:r>
              <a:rPr lang="it-IT" dirty="0"/>
              <a:t>GLU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ReLU</a:t>
            </a:r>
            <a:r>
              <a:rPr lang="it-IT" dirty="0"/>
              <a:t> in G .</a:t>
            </a:r>
          </a:p>
        </p:txBody>
      </p:sp>
    </p:spTree>
    <p:extLst>
      <p:ext uri="{BB962C8B-B14F-4D97-AF65-F5344CB8AC3E}">
        <p14:creationId xmlns:p14="http://schemas.microsoft.com/office/powerpoint/2010/main" val="295827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Metric</a:t>
            </a:r>
            <a:r>
              <a:rPr lang="it-IT" dirty="0"/>
              <a:t>: FID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800" dirty="0"/>
              <a:t>The </a:t>
            </a:r>
            <a:r>
              <a:rPr lang="it-IT" sz="2800" dirty="0" err="1"/>
              <a:t>metric</a:t>
            </a:r>
            <a:r>
              <a:rPr lang="it-IT" sz="2800" dirty="0"/>
              <a:t> </a:t>
            </a:r>
            <a:r>
              <a:rPr lang="it-IT" sz="2800" dirty="0" err="1"/>
              <a:t>used</a:t>
            </a:r>
            <a:r>
              <a:rPr lang="it-IT" sz="2800" dirty="0"/>
              <a:t> in </a:t>
            </a:r>
            <a:r>
              <a:rPr lang="it-IT" sz="2800" dirty="0" err="1"/>
              <a:t>our</a:t>
            </a:r>
            <a:r>
              <a:rPr lang="it-IT" sz="2800" dirty="0"/>
              <a:t> work </a:t>
            </a:r>
            <a:r>
              <a:rPr lang="it-IT" sz="2800" dirty="0" err="1"/>
              <a:t>is</a:t>
            </a:r>
            <a:r>
              <a:rPr lang="it-IT" sz="2800" dirty="0"/>
              <a:t> FID:</a:t>
            </a:r>
            <a:endParaRPr lang="en-GB" sz="2800" dirty="0"/>
          </a:p>
          <a:p>
            <a:pPr algn="just"/>
            <a:r>
              <a:rPr lang="en-GB" sz="2800" dirty="0"/>
              <a:t>Calculates the distance between feature vectors calculated for real and generated images;</a:t>
            </a:r>
          </a:p>
          <a:p>
            <a:pPr algn="just"/>
            <a:r>
              <a:rPr lang="en-GB" sz="2800" dirty="0"/>
              <a:t>Summarizes how similar the two groups are in terms of statistics on computer vision features of the raw images;</a:t>
            </a:r>
          </a:p>
          <a:p>
            <a:pPr algn="just"/>
            <a:r>
              <a:rPr lang="it-IT" sz="2800" dirty="0"/>
              <a:t>Lower </a:t>
            </a:r>
            <a:r>
              <a:rPr lang="it-IT" sz="2800" dirty="0" err="1"/>
              <a:t>scores</a:t>
            </a:r>
            <a:r>
              <a:rPr lang="it-IT" sz="2800" dirty="0"/>
              <a:t> indicate </a:t>
            </a:r>
            <a:r>
              <a:rPr lang="it-IT" sz="2800" dirty="0" err="1"/>
              <a:t>that</a:t>
            </a:r>
            <a:r>
              <a:rPr lang="it-IT" sz="2800" dirty="0"/>
              <a:t> the </a:t>
            </a:r>
            <a:r>
              <a:rPr lang="it-IT" sz="2800" dirty="0" err="1"/>
              <a:t>two</a:t>
            </a:r>
            <a:r>
              <a:rPr lang="it-IT" sz="2800" dirty="0"/>
              <a:t> </a:t>
            </a:r>
            <a:r>
              <a:rPr lang="it-IT" sz="2800" dirty="0" err="1"/>
              <a:t>groups</a:t>
            </a:r>
            <a:r>
              <a:rPr lang="it-IT" sz="2800" dirty="0"/>
              <a:t> of images are more </a:t>
            </a:r>
            <a:r>
              <a:rPr lang="it-IT" sz="2800" dirty="0" err="1"/>
              <a:t>similar</a:t>
            </a:r>
            <a:r>
              <a:rPr lang="it-IT" sz="2800" dirty="0"/>
              <a:t>.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0088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r>
              <a:rPr lang="it-IT" dirty="0"/>
              <a:t> 256 × 256:</a:t>
            </a:r>
          </a:p>
          <a:p>
            <a:pPr algn="just"/>
            <a:r>
              <a:rPr lang="it-IT" dirty="0"/>
              <a:t>Panda</a:t>
            </a:r>
          </a:p>
          <a:p>
            <a:pPr algn="just"/>
            <a:r>
              <a:rPr lang="it-IT" dirty="0"/>
              <a:t>Obama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Dog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</a:t>
            </a:r>
            <a:r>
              <a:rPr lang="it-IT" dirty="0" err="1"/>
              <a:t>Cat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Grumpy-cat</a:t>
            </a:r>
            <a:r>
              <a:rPr lang="it-IT" dirty="0"/>
              <a:t> 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CD1C2A0-BC33-474F-B60C-D8227B4479E3}"/>
              </a:ext>
            </a:extLst>
          </p:cNvPr>
          <p:cNvGrpSpPr/>
          <p:nvPr/>
        </p:nvGrpSpPr>
        <p:grpSpPr>
          <a:xfrm>
            <a:off x="1130416" y="4818889"/>
            <a:ext cx="9931168" cy="1807094"/>
            <a:chOff x="581191" y="4818889"/>
            <a:chExt cx="9931168" cy="1807094"/>
          </a:xfrm>
        </p:grpSpPr>
        <p:pic>
          <p:nvPicPr>
            <p:cNvPr id="4" name="Immagine 3" descr="Immagine che contiene gatto, arancia, sedendo, bianco&#10;&#10;Descrizione generata automaticamente">
              <a:extLst>
                <a:ext uri="{FF2B5EF4-FFF2-40B4-BE49-F238E27FC236}">
                  <a16:creationId xmlns:a16="http://schemas.microsoft.com/office/drawing/2014/main" id="{5A4110A1-2F3B-4445-AE18-C384679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568" y="4825983"/>
              <a:ext cx="1800000" cy="1800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CFA3E0B-1180-324C-ACDA-91593F58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84" y="4818889"/>
              <a:ext cx="1800000" cy="1800000"/>
            </a:xfrm>
            <a:prstGeom prst="rect">
              <a:avLst/>
            </a:prstGeom>
          </p:spPr>
        </p:pic>
        <p:pic>
          <p:nvPicPr>
            <p:cNvPr id="9" name="Immagine 8" descr="Immagine che contiene bianco, panda gigante&#10;&#10;Descrizione generata automaticamente">
              <a:extLst>
                <a:ext uri="{FF2B5EF4-FFF2-40B4-BE49-F238E27FC236}">
                  <a16:creationId xmlns:a16="http://schemas.microsoft.com/office/drawing/2014/main" id="{9A3BE187-4274-3D4F-8351-946CBD8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91" y="4818889"/>
              <a:ext cx="1800000" cy="1800000"/>
            </a:xfrm>
            <a:prstGeom prst="rect">
              <a:avLst/>
            </a:prstGeom>
          </p:spPr>
        </p:pic>
        <p:pic>
          <p:nvPicPr>
            <p:cNvPr id="11" name="Immagine 10" descr="Immagine che contiene cane, interni, diverso&#10;&#10;Descrizione generata automaticamente">
              <a:extLst>
                <a:ext uri="{FF2B5EF4-FFF2-40B4-BE49-F238E27FC236}">
                  <a16:creationId xmlns:a16="http://schemas.microsoft.com/office/drawing/2014/main" id="{57FBE2E2-AC9D-5E4C-A3B4-058DBC2F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359" y="4818889"/>
              <a:ext cx="1800000" cy="1800000"/>
            </a:xfrm>
            <a:prstGeom prst="rect">
              <a:avLst/>
            </a:prstGeom>
          </p:spPr>
        </p:pic>
        <p:pic>
          <p:nvPicPr>
            <p:cNvPr id="13" name="Immagine 12" descr="Immagine che contiene gatto, sedendo, bianco, gatto domestico&#10;&#10;Descrizione generata automaticamente">
              <a:extLst>
                <a:ext uri="{FF2B5EF4-FFF2-40B4-BE49-F238E27FC236}">
                  <a16:creationId xmlns:a16="http://schemas.microsoft.com/office/drawing/2014/main" id="{30B7B528-51BF-4947-957D-7CA85D6A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777" y="482598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77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584CB-C82B-9E48-8DAC-6F309670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266" y="2292006"/>
            <a:ext cx="3261600" cy="3261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9ADF20-5E43-3141-802B-C99633930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617" y="2292006"/>
            <a:ext cx="3250800" cy="326191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7A60842-E93A-5C4B-87A0-00D870527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02" y="2292006"/>
            <a:ext cx="3261691" cy="32616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B5E69D-3040-DC4B-8599-E6CBE2D9D8CE}"/>
              </a:ext>
            </a:extLst>
          </p:cNvPr>
          <p:cNvSpPr txBox="1"/>
          <p:nvPr/>
        </p:nvSpPr>
        <p:spPr>
          <a:xfrm>
            <a:off x="811802" y="5553697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∼13.5hrs for 1400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62E4AB6-3FC6-944D-AFF3-308FC42BE987}"/>
              </a:ext>
            </a:extLst>
          </p:cNvPr>
          <p:cNvSpPr txBox="1"/>
          <p:nvPr/>
        </p:nvSpPr>
        <p:spPr>
          <a:xfrm>
            <a:off x="4459598" y="5553697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∼4.5hrs for 1000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602F3C-7251-FA46-B0D2-E0F25A2D2ADE}"/>
              </a:ext>
            </a:extLst>
          </p:cNvPr>
          <p:cNvSpPr txBox="1"/>
          <p:nvPr/>
        </p:nvSpPr>
        <p:spPr>
          <a:xfrm>
            <a:off x="8129617" y="5553696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∼45hrs for 1800 </a:t>
            </a:r>
            <a:r>
              <a:rPr lang="it-IT" dirty="0" err="1"/>
              <a:t>epochs</a:t>
            </a:r>
            <a:r>
              <a:rPr lang="it-IT" dirty="0"/>
              <a:t> on the 1050-Ti </a:t>
            </a:r>
          </a:p>
        </p:txBody>
      </p:sp>
    </p:spTree>
    <p:extLst>
      <p:ext uri="{BB962C8B-B14F-4D97-AF65-F5344CB8AC3E}">
        <p14:creationId xmlns:p14="http://schemas.microsoft.com/office/powerpoint/2010/main" val="308775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FDE4861-4AE3-574E-A847-75AE39807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63680" y="2499407"/>
            <a:ext cx="3261600" cy="3261600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EDC63A-1FCF-8E4E-9077-BB7EAA613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2" y="2499407"/>
            <a:ext cx="3261600" cy="3261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1" y="5749985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∼7hrs for 1700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30" y="5749985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∼4.5hrs for 1000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</p:spTree>
    <p:extLst>
      <p:ext uri="{BB962C8B-B14F-4D97-AF65-F5344CB8AC3E}">
        <p14:creationId xmlns:p14="http://schemas.microsoft.com/office/powerpoint/2010/main" val="366689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SUMMARIZING THE RESULTS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2798EA2-BFF7-8E41-B1DA-37E88CB73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5550" y="2546943"/>
            <a:ext cx="9740900" cy="3352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96505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Training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results</a:t>
            </a:r>
            <a:r>
              <a:rPr lang="it-IT" dirty="0"/>
              <a:t> on NVIDIA </a:t>
            </a:r>
            <a:r>
              <a:rPr lang="it-IT" dirty="0" err="1"/>
              <a:t>GeForce</a:t>
            </a:r>
            <a:r>
              <a:rPr lang="it-IT" dirty="0"/>
              <a:t> RTX 2070 SUPER and NVIDIA </a:t>
            </a:r>
            <a:r>
              <a:rPr lang="it-IT" dirty="0" err="1"/>
              <a:t>GeForce</a:t>
            </a:r>
            <a:r>
              <a:rPr lang="it-IT" dirty="0"/>
              <a:t> GTX 1050-Ti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panda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work’s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48CAC0-E346-9247-97A0-EFCA7D9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10" y="2002970"/>
            <a:ext cx="3864429" cy="386442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41A8953-B275-4943-B267-ADEF661C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088" y="1872343"/>
            <a:ext cx="4212771" cy="4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5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dogs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work’s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0C3F1A-F730-1641-B596-4BEB5687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67" y="2143857"/>
            <a:ext cx="3722915" cy="372291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643FFB8-FFC0-4149-BA23-90582CA7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42" y="2031682"/>
            <a:ext cx="3947263" cy="39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4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</a:t>
            </a:r>
            <a:r>
              <a:rPr lang="it-IT" dirty="0" err="1"/>
              <a:t>grumpy</a:t>
            </a:r>
            <a:r>
              <a:rPr lang="it-IT" dirty="0"/>
              <a:t> </a:t>
            </a:r>
            <a:r>
              <a:rPr lang="it-IT" dirty="0" err="1"/>
              <a:t>cat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work’s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D110E0-E982-B34C-ACD3-A11B6DD47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8" y="2165943"/>
            <a:ext cx="3799114" cy="37991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9DE8300-C2C3-654C-9A81-11C64B88E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61" y="2073414"/>
            <a:ext cx="3984171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7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COMPARISON WITH ORIGINAL 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96505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FID score </a:t>
            </a:r>
            <a:r>
              <a:rPr lang="it-IT" dirty="0" err="1"/>
              <a:t>comparison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paper</a:t>
            </a:r>
            <a:r>
              <a:rPr lang="it-IT" dirty="0"/>
              <a:t> (</a:t>
            </a:r>
            <a:r>
              <a:rPr lang="it-IT" dirty="0" err="1"/>
              <a:t>using</a:t>
            </a:r>
            <a:r>
              <a:rPr lang="it-IT" dirty="0"/>
              <a:t> RTX 2080-Ti) and </a:t>
            </a:r>
            <a:r>
              <a:rPr lang="it-IT" dirty="0" err="1"/>
              <a:t>ours</a:t>
            </a:r>
            <a:r>
              <a:rPr lang="it-IT" dirty="0"/>
              <a:t> (</a:t>
            </a:r>
            <a:r>
              <a:rPr lang="it-IT" dirty="0" err="1"/>
              <a:t>using</a:t>
            </a:r>
            <a:r>
              <a:rPr lang="it-IT" dirty="0"/>
              <a:t> NVIDIA </a:t>
            </a:r>
            <a:r>
              <a:rPr lang="it-IT" dirty="0" err="1"/>
              <a:t>GeForce</a:t>
            </a:r>
            <a:r>
              <a:rPr lang="it-IT" dirty="0"/>
              <a:t> RTX 2070 SUPER and NVIDIA </a:t>
            </a:r>
            <a:r>
              <a:rPr lang="it-IT" dirty="0" err="1"/>
              <a:t>GeForce</a:t>
            </a:r>
            <a:r>
              <a:rPr lang="it-IT" dirty="0"/>
              <a:t> GTX 1050-Ti).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ECE55B-09E9-3B45-A367-1E23E8F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226129"/>
            <a:ext cx="996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5B1FB4-0A64-46A6-B8E4-CABB1F344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13810"/>
            <a:ext cx="11029616" cy="4427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Our work is based on the paper “Towards Faster And Stabilized Gan Training For High-fidelity Few-shot Image Synthesis”. 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it-IT" b="1" dirty="0"/>
              <a:t>OBJECTIVES:</a:t>
            </a:r>
          </a:p>
          <a:p>
            <a:pPr algn="just"/>
            <a:r>
              <a:rPr lang="en-US" dirty="0"/>
              <a:t>Allow users with limited computing budget and resources to train a GAN;</a:t>
            </a:r>
          </a:p>
          <a:p>
            <a:pPr algn="just"/>
            <a:r>
              <a:rPr lang="en-US" dirty="0"/>
              <a:t>Eliminate the requirement of a big dataset for training;</a:t>
            </a:r>
          </a:p>
          <a:p>
            <a:pPr algn="just"/>
            <a:r>
              <a:rPr lang="en-US" dirty="0"/>
              <a:t>Allow to train models from scratch in order to avoid biases typic of the pre-trained models and to let people use their own set of interest images;</a:t>
            </a:r>
          </a:p>
          <a:p>
            <a:pPr algn="just"/>
            <a:r>
              <a:rPr lang="en-US" dirty="0"/>
              <a:t>Few hours required for training time;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969809"/>
            <a:ext cx="11029616" cy="315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A418FA-20AB-4F44-A347-F9DF5F982543}"/>
              </a:ext>
            </a:extLst>
          </p:cNvPr>
          <p:cNvSpPr txBox="1"/>
          <p:nvPr/>
        </p:nvSpPr>
        <p:spPr>
          <a:xfrm>
            <a:off x="581192" y="2158024"/>
            <a:ext cx="110296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tx2"/>
                </a:solidFill>
              </a:rPr>
              <a:t>Thanks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FastGAN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improvements</a:t>
            </a:r>
            <a:r>
              <a:rPr lang="it-IT" sz="2800" dirty="0">
                <a:solidFill>
                  <a:schemeClr val="tx2"/>
                </a:solidFill>
              </a:rPr>
              <a:t>, </a:t>
            </a:r>
            <a:r>
              <a:rPr lang="it-IT" sz="2800" dirty="0" err="1">
                <a:solidFill>
                  <a:schemeClr val="tx2"/>
                </a:solidFill>
              </a:rPr>
              <a:t>given</a:t>
            </a:r>
            <a:r>
              <a:rPr lang="it-IT" sz="2800" dirty="0">
                <a:solidFill>
                  <a:schemeClr val="tx2"/>
                </a:solidFill>
              </a:rPr>
              <a:t> small </a:t>
            </a:r>
            <a:r>
              <a:rPr lang="it-IT" sz="2800" dirty="0" err="1">
                <a:solidFill>
                  <a:schemeClr val="tx2"/>
                </a:solidFill>
              </a:rPr>
              <a:t>datasets</a:t>
            </a:r>
            <a:r>
              <a:rPr lang="it-IT" sz="2800" dirty="0">
                <a:solidFill>
                  <a:schemeClr val="tx2"/>
                </a:solidFill>
              </a:rPr>
              <a:t> (sub-</a:t>
            </a:r>
            <a:r>
              <a:rPr lang="it-IT" sz="2800" dirty="0" err="1">
                <a:solidFill>
                  <a:schemeClr val="tx2"/>
                </a:solidFill>
              </a:rPr>
              <a:t>hundred</a:t>
            </a:r>
            <a:r>
              <a:rPr lang="it-IT" sz="2800" dirty="0">
                <a:solidFill>
                  <a:schemeClr val="tx2"/>
                </a:solidFill>
              </a:rPr>
              <a:t> images) and </a:t>
            </a:r>
            <a:r>
              <a:rPr lang="it-IT" sz="2800" dirty="0" err="1">
                <a:solidFill>
                  <a:schemeClr val="tx2"/>
                </a:solidFill>
              </a:rPr>
              <a:t>limited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computing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resources</a:t>
            </a:r>
            <a:r>
              <a:rPr lang="it-IT" sz="2800" dirty="0">
                <a:solidFill>
                  <a:schemeClr val="tx2"/>
                </a:solidFill>
              </a:rPr>
              <a:t>, GAN training can be </a:t>
            </a:r>
            <a:r>
              <a:rPr lang="it-IT" sz="2800" dirty="0" err="1">
                <a:solidFill>
                  <a:schemeClr val="tx2"/>
                </a:solidFill>
              </a:rPr>
              <a:t>stabilized</a:t>
            </a:r>
            <a:r>
              <a:rPr lang="it-IT" sz="2800" dirty="0">
                <a:solidFill>
                  <a:schemeClr val="tx2"/>
                </a:solidFill>
              </a:rPr>
              <a:t> with an </a:t>
            </a:r>
            <a:r>
              <a:rPr lang="it-IT" sz="2800" dirty="0" err="1">
                <a:solidFill>
                  <a:schemeClr val="tx2"/>
                </a:solidFill>
              </a:rPr>
              <a:t>improved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synthesis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quality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using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skip-layer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excitation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mechanism</a:t>
            </a:r>
            <a:r>
              <a:rPr lang="it-IT" sz="2800" dirty="0">
                <a:solidFill>
                  <a:schemeClr val="tx2"/>
                </a:solidFill>
              </a:rPr>
              <a:t> (SLE) and self-</a:t>
            </a:r>
            <a:r>
              <a:rPr lang="it-IT" sz="2800" dirty="0" err="1">
                <a:solidFill>
                  <a:schemeClr val="tx2"/>
                </a:solidFill>
              </a:rPr>
              <a:t>supervised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regularization</a:t>
            </a:r>
            <a:r>
              <a:rPr lang="it-IT" sz="2800" dirty="0">
                <a:solidFill>
                  <a:schemeClr val="tx2"/>
                </a:solidFill>
              </a:rPr>
              <a:t> on the discriminator, </a:t>
            </a:r>
            <a:r>
              <a:rPr lang="it-IT" sz="2800" dirty="0" err="1">
                <a:solidFill>
                  <a:schemeClr val="tx2"/>
                </a:solidFill>
              </a:rPr>
              <a:t>which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boost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synthesis</a:t>
            </a:r>
            <a:r>
              <a:rPr lang="it-IT" sz="2800" dirty="0">
                <a:solidFill>
                  <a:schemeClr val="tx2"/>
                </a:solidFill>
              </a:rPr>
              <a:t> performance of the GAN. </a:t>
            </a:r>
          </a:p>
          <a:p>
            <a:endParaRPr lang="it-IT" sz="2800" dirty="0">
              <a:solidFill>
                <a:schemeClr val="tx2"/>
              </a:solidFill>
            </a:endParaRPr>
          </a:p>
          <a:p>
            <a:r>
              <a:rPr lang="it-IT" sz="2800" dirty="0" err="1">
                <a:solidFill>
                  <a:schemeClr val="tx2"/>
                </a:solidFill>
              </a:rPr>
              <a:t>Obviously</a:t>
            </a:r>
            <a:r>
              <a:rPr lang="it-IT" sz="2800" dirty="0">
                <a:solidFill>
                  <a:schemeClr val="tx2"/>
                </a:solidFill>
              </a:rPr>
              <a:t>, </a:t>
            </a:r>
            <a:r>
              <a:rPr lang="it-IT" sz="2800" dirty="0" err="1">
                <a:solidFill>
                  <a:schemeClr val="tx2"/>
                </a:solidFill>
              </a:rPr>
              <a:t>we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obtained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worse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results</a:t>
            </a:r>
            <a:r>
              <a:rPr lang="it-IT" sz="2800" dirty="0">
                <a:solidFill>
                  <a:schemeClr val="tx2"/>
                </a:solidFill>
              </a:rPr>
              <a:t> with </a:t>
            </a:r>
            <a:r>
              <a:rPr lang="it-IT" sz="2800" dirty="0" err="1">
                <a:solidFill>
                  <a:schemeClr val="tx2"/>
                </a:solidFill>
              </a:rPr>
              <a:t>respect</a:t>
            </a:r>
            <a:r>
              <a:rPr lang="it-IT" sz="2800" dirty="0">
                <a:solidFill>
                  <a:schemeClr val="tx2"/>
                </a:solidFill>
              </a:rPr>
              <a:t> to the </a:t>
            </a:r>
            <a:r>
              <a:rPr lang="it-IT" sz="2800" dirty="0" err="1">
                <a:solidFill>
                  <a:schemeClr val="tx2"/>
                </a:solidFill>
              </a:rPr>
              <a:t>original</a:t>
            </a:r>
            <a:r>
              <a:rPr lang="it-IT" sz="2800" dirty="0">
                <a:solidFill>
                  <a:schemeClr val="tx2"/>
                </a:solidFill>
              </a:rPr>
              <a:t> work, </a:t>
            </a:r>
            <a:r>
              <a:rPr lang="it-IT" sz="2800" dirty="0" err="1">
                <a:solidFill>
                  <a:schemeClr val="tx2"/>
                </a:solidFill>
              </a:rPr>
              <a:t>since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had</a:t>
            </a:r>
            <a:r>
              <a:rPr lang="it-IT" sz="2800" dirty="0">
                <a:solidFill>
                  <a:schemeClr val="tx2"/>
                </a:solidFill>
              </a:rPr>
              <a:t> more </a:t>
            </a:r>
            <a:r>
              <a:rPr lang="it-IT" sz="2800" dirty="0" err="1">
                <a:solidFill>
                  <a:schemeClr val="tx2"/>
                </a:solidFill>
              </a:rPr>
              <a:t>limited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computing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resources</a:t>
            </a:r>
            <a:r>
              <a:rPr lang="it-IT" sz="2800" dirty="0">
                <a:solidFill>
                  <a:schemeClr val="tx2"/>
                </a:solidFill>
              </a:rPr>
              <a:t>; </a:t>
            </a:r>
            <a:r>
              <a:rPr lang="it-IT" sz="2800" dirty="0" err="1">
                <a:solidFill>
                  <a:schemeClr val="tx2"/>
                </a:solidFill>
              </a:rPr>
              <a:t>said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that</a:t>
            </a:r>
            <a:r>
              <a:rPr lang="it-IT" sz="2800" dirty="0">
                <a:solidFill>
                  <a:schemeClr val="tx2"/>
                </a:solidFill>
              </a:rPr>
              <a:t>, </a:t>
            </a:r>
            <a:r>
              <a:rPr lang="it-IT" sz="2800" dirty="0" err="1">
                <a:solidFill>
                  <a:schemeClr val="tx2"/>
                </a:solidFill>
              </a:rPr>
              <a:t>these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results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were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still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considerable</a:t>
            </a:r>
            <a:r>
              <a:rPr lang="it-IT" sz="2800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3982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453167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B9F975-9D7E-E94E-B925-0DAB4268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0" r="11221"/>
          <a:stretch/>
        </p:blipFill>
        <p:spPr>
          <a:xfrm>
            <a:off x="446533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IMPLEMENTATION</a:t>
            </a:r>
          </a:p>
        </p:txBody>
      </p:sp>
      <p:graphicFrame>
        <p:nvGraphicFramePr>
          <p:cNvPr id="4" name="Segnaposto contenuto 3" descr="Elemento grafico SmartArt icona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838621"/>
              </p:ext>
            </p:extLst>
          </p:nvPr>
        </p:nvGraphicFramePr>
        <p:xfrm>
          <a:off x="642938" y="858445"/>
          <a:ext cx="10906125" cy="336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FB375CD-DE87-D74A-8FCE-71C0FE29E9E1}"/>
              </a:ext>
            </a:extLst>
          </p:cNvPr>
          <p:cNvSpPr txBox="1">
            <a:spLocks/>
          </p:cNvSpPr>
          <p:nvPr/>
        </p:nvSpPr>
        <p:spPr>
          <a:xfrm>
            <a:off x="642937" y="4146211"/>
            <a:ext cx="11095740" cy="1118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 dirty="0"/>
              <a:t>H</a:t>
            </a:r>
            <a:r>
              <a:rPr lang="en-GB" b="1" dirty="0"/>
              <a:t>ARDWARE ADOPTED: </a:t>
            </a:r>
          </a:p>
          <a:p>
            <a:pPr algn="just"/>
            <a:r>
              <a:rPr lang="en-GB" dirty="0"/>
              <a:t>NVIDIA GeForce RTX 2070 SUPER (8GB of VRAM) </a:t>
            </a:r>
          </a:p>
          <a:p>
            <a:pPr algn="just"/>
            <a:r>
              <a:rPr lang="en-GB" dirty="0"/>
              <a:t>NVIDIA GeForce GTX 1050-Ti (4GB of VRAM)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Gan’s</a:t>
            </a:r>
            <a:r>
              <a:rPr lang="it-IT" dirty="0"/>
              <a:t>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9563"/>
            <a:ext cx="11029615" cy="2718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Accelerate training:</a:t>
            </a:r>
            <a:r>
              <a:rPr lang="en-US" dirty="0"/>
              <a:t> this problem has been approached from various perspectives, but this brought only very limited improvements in training speed, while not enhancing quality within the shortened training time;</a:t>
            </a:r>
          </a:p>
          <a:p>
            <a:pPr algn="just"/>
            <a:r>
              <a:rPr lang="en-US" b="1" dirty="0"/>
              <a:t>High resolution training: </a:t>
            </a:r>
            <a:r>
              <a:rPr lang="en-US" dirty="0"/>
              <a:t>this made GAN much harder to converge.  There were some approaches trying to solve this problem, but they led to a slightly greater computational cost, consuming more GPU memory and requiring more training time;</a:t>
            </a:r>
          </a:p>
          <a:p>
            <a:pPr algn="just"/>
            <a:r>
              <a:rPr lang="en-US" b="1" dirty="0"/>
              <a:t>Stabilize training: </a:t>
            </a:r>
            <a:r>
              <a:rPr lang="en-US" dirty="0"/>
              <a:t>mode-collapse on the generator is a big challenge when training GANs, given fewer training samples and lower computational power and budgets (smaller batch-size). There were approaches that tried to solve this problem, but they worked only on low resolution images with unlimited computing resources.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ED739D-70E6-44CC-A0E8-85C9F268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3" y="4897627"/>
            <a:ext cx="563909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Solution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/>
              <a:t>FastGAN</a:t>
            </a:r>
            <a:r>
              <a:rPr lang="en-US" dirty="0"/>
              <a:t> reaches the objectives based on the </a:t>
            </a:r>
            <a:r>
              <a:rPr lang="it-IT" dirty="0"/>
              <a:t>following </a:t>
            </a:r>
            <a:r>
              <a:rPr lang="it-IT" dirty="0" err="1"/>
              <a:t>two</a:t>
            </a:r>
            <a:r>
              <a:rPr lang="it-IT" dirty="0"/>
              <a:t> techniques:</a:t>
            </a:r>
            <a:endParaRPr lang="en-US" dirty="0"/>
          </a:p>
          <a:p>
            <a:pPr algn="just"/>
            <a:r>
              <a:rPr lang="en-US" b="1" dirty="0"/>
              <a:t>Skip-Layer channel-wise Excitation module: </a:t>
            </a:r>
            <a:r>
              <a:rPr lang="en-US" dirty="0"/>
              <a:t>revises channel responses on high-scale feature-maps using low-scale activations and allows to reach a faster training using a more robust gradient flow throughout the model weights;</a:t>
            </a:r>
          </a:p>
          <a:p>
            <a:pPr algn="just"/>
            <a:r>
              <a:rPr lang="en-US" b="1" dirty="0"/>
              <a:t>Self-supervised discriminator D trained as a feature-encoder with an extra decoder: </a:t>
            </a:r>
            <a:r>
              <a:rPr lang="en-US" dirty="0"/>
              <a:t>this discriminator is forced to learn a feature-map that covers more regions from an image in input; in this way it gives richer signals in order to train G. It has been shown that auto-encoding is the best self-supervision strategy for D.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In order to optimize GANs with respect to the SOTA models, in </a:t>
            </a:r>
            <a:r>
              <a:rPr lang="en-US" dirty="0" err="1"/>
              <a:t>FastGAN</a:t>
            </a:r>
            <a:r>
              <a:rPr lang="en-US" dirty="0"/>
              <a:t> is adopted a lightweight model, using a single convolutional layer on each resolution in the generator.</a:t>
            </a:r>
          </a:p>
          <a:p>
            <a:pPr marL="0" indent="0" algn="just">
              <a:buNone/>
            </a:pPr>
            <a:r>
              <a:rPr lang="en-US" dirty="0"/>
              <a:t>On the high resolutions in both generator and discriminator, only three channels for the convolutional layers are applied in input and output. This structure helps making </a:t>
            </a:r>
            <a:r>
              <a:rPr lang="en-US" dirty="0" err="1"/>
              <a:t>FastGAN</a:t>
            </a:r>
            <a:r>
              <a:rPr lang="en-US" dirty="0"/>
              <a:t> faster to train, remaining, at the same time, strong on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107454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Generator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r="-150"/>
          <a:stretch/>
        </p:blipFill>
        <p:spPr>
          <a:xfrm>
            <a:off x="1718850" y="2042865"/>
            <a:ext cx="8754291" cy="391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 err="1">
                    <a:solidFill>
                      <a:schemeClr val="tx2"/>
                    </a:solidFill>
                  </a:rPr>
                  <a:t>Generator’s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blipFill>
                <a:blip r:embed="rId4"/>
                <a:stretch>
                  <a:fillRect l="-1264" t="-13333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Skip-Layer Channel-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Excitation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FastGAN reaches the objectives based on the following two techniques:</a:t>
                </a:r>
              </a:p>
              <a:p>
                <a:pPr algn="just"/>
                <a:r>
                  <a:rPr lang="en-GB" dirty="0"/>
                  <a:t>Multiplication between activations, instead of addition, giving to one side of activations the spatial dimension of 1</a:t>
                </a:r>
                <a:r>
                  <a:rPr lang="en-GB" baseline="30000" dirty="0"/>
                  <a:t>2</a:t>
                </a:r>
                <a:r>
                  <a:rPr lang="en-GB" dirty="0"/>
                  <a:t>, to eliminate the complex computation of convolution;</a:t>
                </a:r>
              </a:p>
              <a:p>
                <a:pPr algn="just"/>
                <a:r>
                  <a:rPr lang="en-GB" dirty="0"/>
                  <a:t>Skip-connection in a much larger range than previous residual-block used in GAN: 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8</a:t>
                </a:r>
                <a:r>
                  <a:rPr lang="en-GB" baseline="30000" dirty="0"/>
                  <a:t>2</a:t>
                </a:r>
                <a:r>
                  <a:rPr lang="en-GB" dirty="0"/>
                  <a:t> – 128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16</a:t>
                </a:r>
                <a:r>
                  <a:rPr lang="en-GB" baseline="30000" dirty="0"/>
                  <a:t>2</a:t>
                </a:r>
                <a:r>
                  <a:rPr lang="en-GB" dirty="0"/>
                  <a:t> – 256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32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– 512</a:t>
                </a:r>
                <a:r>
                  <a:rPr lang="en-GB" baseline="30000" dirty="0">
                    <a:sym typeface="Wingdings" pitchFamily="2" charset="2"/>
                  </a:rPr>
                  <a:t>2</a:t>
                </a:r>
              </a:p>
              <a:p>
                <a:pPr algn="just"/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The Skip-Layer Excitation module is defined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</m:oMath>
                  </m:oMathPara>
                </a14:m>
                <a:endParaRPr lang="en-GB" baseline="30000" dirty="0">
                  <a:sym typeface="Wingdings" pitchFamily="2" charset="2"/>
                </a:endParaRPr>
              </a:p>
              <a:p>
                <a:pPr marL="324000" lvl="1" indent="0">
                  <a:buNone/>
                </a:pPr>
                <a:endParaRPr lang="en-GB" baseline="30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  <a:blipFill>
                <a:blip r:embed="rId3"/>
                <a:stretch>
                  <a:fillRect l="-531" t="-843" r="-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4"/>
          <a:stretch/>
        </p:blipFill>
        <p:spPr>
          <a:xfrm>
            <a:off x="581191" y="2197555"/>
            <a:ext cx="3736809" cy="4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" y="2049572"/>
            <a:ext cx="10113816" cy="36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 err="1">
                    <a:solidFill>
                      <a:schemeClr val="tx2"/>
                    </a:solidFill>
                  </a:rPr>
                  <a:t>Discriminator’s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𝐼𝑟𝑒𝑎𝑙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blipFill>
                <a:blip r:embed="rId4"/>
                <a:stretch>
                  <a:fillRect l="-1264" t="-12245" b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2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Encoder, and paired with a simple Decoder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reconstruction loss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𝐷𝑒𝑛𝑐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𝑜𝑑𝑒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138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244</TotalTime>
  <Words>997</Words>
  <Application>Microsoft Macintosh PowerPoint</Application>
  <PresentationFormat>Widescreen</PresentationFormat>
  <Paragraphs>112</Paragraphs>
  <Slides>21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Gill Sans MT</vt:lpstr>
      <vt:lpstr>Wingdings 2</vt:lpstr>
      <vt:lpstr>Dividendo</vt:lpstr>
      <vt:lpstr>FastGAN: Faster and Stabilized GAN</vt:lpstr>
      <vt:lpstr>Introduction</vt:lpstr>
      <vt:lpstr>IMPLEMENTATION</vt:lpstr>
      <vt:lpstr>Gan’s Problems</vt:lpstr>
      <vt:lpstr>FastGAN Solution</vt:lpstr>
      <vt:lpstr>Method: Generator</vt:lpstr>
      <vt:lpstr>Method: Skip-Layer Channel-Wise Excitation</vt:lpstr>
      <vt:lpstr>Method: Self-Supervised Discriminator </vt:lpstr>
      <vt:lpstr>Method: Self-Supervised Discriminator </vt:lpstr>
      <vt:lpstr>other methods</vt:lpstr>
      <vt:lpstr>Metric: FID</vt:lpstr>
      <vt:lpstr>dataset</vt:lpstr>
      <vt:lpstr>RESULTS</vt:lpstr>
      <vt:lpstr>RESULTS</vt:lpstr>
      <vt:lpstr>SUMMARIZING THE RESULTS</vt:lpstr>
      <vt:lpstr>Comparison: panda dataset</vt:lpstr>
      <vt:lpstr>Comparison: dogs dataset</vt:lpstr>
      <vt:lpstr>Comparison: grumpy cat dataset</vt:lpstr>
      <vt:lpstr>COMPARISON WITH ORIGINAL WORK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FastGAN: Faster and Stabilized GAN</dc:title>
  <dc:creator>valentina sisti</dc:creator>
  <cp:lastModifiedBy>Mauro Ficorella</cp:lastModifiedBy>
  <cp:revision>33</cp:revision>
  <dcterms:created xsi:type="dcterms:W3CDTF">2021-04-22T08:10:40Z</dcterms:created>
  <dcterms:modified xsi:type="dcterms:W3CDTF">2021-04-26T14:17:28Z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